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90" r:id="rId2"/>
    <p:sldId id="291" r:id="rId3"/>
    <p:sldId id="275" r:id="rId4"/>
    <p:sldId id="273" r:id="rId5"/>
    <p:sldId id="274" r:id="rId6"/>
    <p:sldId id="292" r:id="rId7"/>
    <p:sldId id="293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278" r:id="rId28"/>
    <p:sldId id="279" r:id="rId29"/>
    <p:sldId id="280" r:id="rId30"/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281" r:id="rId54"/>
    <p:sldId id="282" r:id="rId55"/>
    <p:sldId id="283" r:id="rId56"/>
    <p:sldId id="284" r:id="rId57"/>
    <p:sldId id="285" r:id="rId58"/>
    <p:sldId id="286" r:id="rId59"/>
    <p:sldId id="287" r:id="rId60"/>
    <p:sldId id="270" r:id="rId61"/>
    <p:sldId id="271" r:id="rId62"/>
    <p:sldId id="272" r:id="rId63"/>
    <p:sldId id="288" r:id="rId64"/>
    <p:sldId id="289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38" r:id="rId76"/>
    <p:sldId id="336" r:id="rId77"/>
    <p:sldId id="337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1" autoAdjust="0"/>
    <p:restoredTop sz="94660"/>
  </p:normalViewPr>
  <p:slideViewPr>
    <p:cSldViewPr snapToGrid="0">
      <p:cViewPr varScale="1">
        <p:scale>
          <a:sx n="81" d="100"/>
          <a:sy n="81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A8D53-DEC6-4807-BA35-773262AF9A77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B410E-69A6-4021-9162-EFFDD2502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49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B410E-69A6-4021-9162-EFFDD25026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38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B410E-69A6-4021-9162-EFFDD25026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2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A93C-B712-48A9-A53A-04EA9073E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68A47-9CB1-4CFB-A818-05D047D5D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86EF3-1F3F-4B84-A244-DE919E29E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FF1D-5B74-4CE8-9900-33D84269EB29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07D1E-473D-4486-95A8-120483359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8D895-ECF4-4A9C-95E5-D24045377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31256-FCBF-48A6-9521-A43A6F6F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40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D72EE-B99A-4701-8E31-F2F09D912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28773-2BC6-42BA-9E69-AE44CD989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77C85-D0F8-448F-A34D-4EDFEEF61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FF1D-5B74-4CE8-9900-33D84269EB29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1502E-1614-432D-8418-E7FB6D49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9E686-6C64-4AF7-9ECF-C49206BA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31256-FCBF-48A6-9521-A43A6F6F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8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FE3D95-8FD1-4FBE-97A2-71723FD75C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3A825-1451-4113-90C3-B62BE0291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DCC8F-BFC5-4512-9599-6BD1F780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FF1D-5B74-4CE8-9900-33D84269EB29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4AE3A-1163-46B3-AA51-9A9D7520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418B7-26CF-46D8-B331-E022865E6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31256-FCBF-48A6-9521-A43A6F6F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37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2318-FE79-44BE-8356-E392EE3B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F81A1-5F52-4E7B-9A1D-DC583F135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18223-8AAE-4B1E-95BC-C917ED214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FF1D-5B74-4CE8-9900-33D84269EB29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9F788-3437-43C9-BAD2-485FD94E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0B50A-7E5E-4D5A-86DC-6193724C4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31256-FCBF-48A6-9521-A43A6F6F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16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F434A-E177-4D9D-8391-82CF9664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AFB8D-CE04-4416-B65A-2EF3A034C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DBCDA-9B42-4F08-A7D0-5BFC384C2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FF1D-5B74-4CE8-9900-33D84269EB29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57713-B75A-4336-9F6F-A22AEE3A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74548-54FF-41DA-8FA0-3F4C0300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31256-FCBF-48A6-9521-A43A6F6F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65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765F-9E77-4D4F-B6B9-FFFE3B6E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1AEB-46F6-478B-91A0-4CD77A73B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43ABF-FBF6-42B4-8F24-33C5776C0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EE9E6-55DA-4D04-880D-226F06FDB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FF1D-5B74-4CE8-9900-33D84269EB29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89D37-8174-497B-A570-C76A0452B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8C6A7-5642-4EE5-857B-239D31E2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31256-FCBF-48A6-9521-A43A6F6F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47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5D2D0-DAC6-4A8A-8AF2-52A85904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65EC5-1EAE-44BC-AE30-0FA3ADDBE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D62420-56E0-4E79-9332-225F1FE7F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551B3-96C3-43B2-BA35-313FB3792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55B859-5D6D-4325-AD59-90081978B4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A98C04-BD14-4A9C-A666-7DC6A8976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FF1D-5B74-4CE8-9900-33D84269EB29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F3362D-E38B-4290-9D04-C53EA0A3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BFEAF7-ACBC-4E11-8044-FD024AE1E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31256-FCBF-48A6-9521-A43A6F6F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18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1D8E5-0040-4A74-91FD-FDC0E073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6877E-CB60-44EB-AB15-17346431A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FF1D-5B74-4CE8-9900-33D84269EB29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1A610-F748-4D0A-9A45-713B6AF1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88388-68A7-4381-9714-2D1579FE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31256-FCBF-48A6-9521-A43A6F6F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1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3E2E4E-9EC7-4A9E-9819-C5120F4C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FF1D-5B74-4CE8-9900-33D84269EB29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D2E94D-9EC9-483C-BA0D-6CC49163C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51DDE-E5A9-471D-85AC-16C0ADCF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31256-FCBF-48A6-9521-A43A6F6F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19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86B5B-AAB9-4039-818A-51EA68A0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394C7-1493-424B-AD0C-24E8A35CD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885E7-5B36-42C2-B56A-08CBC98C2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51A75-FF3F-473E-BC4B-AF98CBCCE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FF1D-5B74-4CE8-9900-33D84269EB29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23DA-EF72-4AB0-9EF2-AABFB1B0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89F21-C31B-4409-9CCA-E8C6B99D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31256-FCBF-48A6-9521-A43A6F6F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16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B1116-E9AE-444C-8E25-580C79142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7EF13-34DE-4ED4-9E9B-16043CBE69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BDA0C-5FB6-436A-AADA-3846FC9AA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69C23-5117-4DFC-AB25-066AF0984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FF1D-5B74-4CE8-9900-33D84269EB29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DB16E-10A9-41E2-9D10-FD3FCA91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8AC04-4B3C-411A-8EB7-9E0806FB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31256-FCBF-48A6-9521-A43A6F6F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48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825579-155A-44C9-B51A-B92893733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35212-C165-484A-92F6-75D2AC2F9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40A2E-E18F-4228-B09C-CE3C26ADF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9FF1D-5B74-4CE8-9900-33D84269EB29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43090-EA89-4660-8798-462D10CAA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66B64-D8C5-4C52-8CB3-BA009346E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31256-FCBF-48A6-9521-A43A6F6F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7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2B94D-04FB-4F5E-BC70-EEC8152F6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4989" y="1773673"/>
            <a:ext cx="5782716" cy="2150719"/>
          </a:xfrm>
          <a:noFill/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rgbClr val="080808"/>
                </a:solidFill>
                <a:latin typeface="Elephant" panose="02020904090505020303" pitchFamily="18" charset="0"/>
              </a:rPr>
              <a:t>A Website for Tuition Centre</a:t>
            </a:r>
            <a:br>
              <a:rPr lang="en-US" sz="3600" dirty="0">
                <a:solidFill>
                  <a:srgbClr val="080808"/>
                </a:solidFill>
                <a:latin typeface="Elephant" panose="02020904090505020303" pitchFamily="18" charset="0"/>
              </a:rPr>
            </a:br>
            <a:br>
              <a:rPr lang="en-US" sz="3600" dirty="0">
                <a:solidFill>
                  <a:srgbClr val="080808"/>
                </a:solidFill>
                <a:latin typeface="Elephant" panose="02020904090505020303" pitchFamily="18" charset="0"/>
              </a:rPr>
            </a:br>
            <a:r>
              <a:rPr lang="en-US" sz="3600" dirty="0">
                <a:solidFill>
                  <a:srgbClr val="080808"/>
                </a:solidFill>
                <a:latin typeface="Elephant" panose="02020904090505020303" pitchFamily="18" charset="0"/>
              </a:rPr>
              <a:t>Group Name: Lucas</a:t>
            </a:r>
            <a:br>
              <a:rPr lang="en-US" sz="3600" dirty="0">
                <a:solidFill>
                  <a:srgbClr val="080808"/>
                </a:solidFill>
              </a:rPr>
            </a:br>
            <a:endParaRPr lang="en-US" sz="3600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55AA1CC-9487-4746-96C1-6C61F1D74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426" y="3813410"/>
            <a:ext cx="2204772" cy="220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0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2026B-B4AA-49BB-84B9-1B888021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9" y="2523241"/>
            <a:ext cx="3739341" cy="133083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/>
              <a:t>Advantage 3: </a:t>
            </a:r>
            <a:r>
              <a:rPr lang="en-US" sz="4400" dirty="0"/>
              <a:t>Back-to-top button</a:t>
            </a:r>
            <a:endParaRPr lang="en-MY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7BE87F-4C29-48DB-83C0-CD93490F0A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07669" y="2326647"/>
            <a:ext cx="1190625" cy="172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930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2026B-B4AA-49BB-84B9-1B888021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9" y="2523241"/>
            <a:ext cx="3739341" cy="133083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/>
              <a:t>Disadvantage 1: </a:t>
            </a:r>
            <a:r>
              <a:rPr lang="en-US" sz="4400" dirty="0"/>
              <a:t>No timetable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b="1" dirty="0"/>
              <a:t>Disadvantage 2:</a:t>
            </a:r>
            <a:r>
              <a:rPr lang="en-US" sz="4400" dirty="0"/>
              <a:t> Small text on navigation bar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4840D3-376A-42AA-9310-8837142E35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76076" y="3854080"/>
            <a:ext cx="7815230" cy="812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7513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2026B-B4AA-49BB-84B9-1B888021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51" y="2834326"/>
            <a:ext cx="3739341" cy="133083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/>
              <a:t>Limitation: </a:t>
            </a:r>
            <a:br>
              <a:rPr lang="en-US" sz="4400" dirty="0"/>
            </a:br>
            <a:r>
              <a:rPr lang="en-US" sz="4400" dirty="0"/>
              <a:t>Lack of shop feature</a:t>
            </a:r>
            <a:br>
              <a:rPr lang="en-US" sz="4400" dirty="0"/>
            </a:br>
            <a:endParaRPr lang="en-MY" sz="4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46DC20-DD17-4CEC-9D3A-6BD6A5D38FC5}"/>
              </a:ext>
            </a:extLst>
          </p:cNvPr>
          <p:cNvSpPr txBox="1">
            <a:spLocks/>
          </p:cNvSpPr>
          <p:nvPr/>
        </p:nvSpPr>
        <p:spPr>
          <a:xfrm>
            <a:off x="6613978" y="2619080"/>
            <a:ext cx="3739341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/>
              <a:t>Recommendation:</a:t>
            </a:r>
            <a:r>
              <a:rPr lang="en-US" sz="4400" dirty="0"/>
              <a:t> Add timetable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876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2B94D-04FB-4F5E-BC70-EEC8152F6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594" y="1973842"/>
            <a:ext cx="6096812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  <a:latin typeface="Elephant" panose="02020904090505020303" pitchFamily="18" charset="0"/>
              </a:rPr>
              <a:t>Website 2: AI Tuition</a:t>
            </a:r>
            <a:endParaRPr lang="en-US" sz="3600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55AA1CC-9487-4746-96C1-6C61F1D74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763" y="3741776"/>
            <a:ext cx="2204772" cy="220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8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2026B-B4AA-49BB-84B9-1B888021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9" y="2523241"/>
            <a:ext cx="3739341" cy="133083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/>
              <a:t>Advantage 1:</a:t>
            </a:r>
            <a:r>
              <a:rPr lang="en-US" sz="4400" dirty="0"/>
              <a:t> Class Schedule List</a:t>
            </a:r>
            <a:endParaRPr lang="en-MY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643063-A623-45AD-9A40-CEF9A9B613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74719" y="1681338"/>
            <a:ext cx="6516757" cy="349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1687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2026B-B4AA-49BB-84B9-1B888021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9" y="2523241"/>
            <a:ext cx="3739341" cy="133083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/>
              <a:t>Advantage 2:</a:t>
            </a:r>
            <a:r>
              <a:rPr lang="en-US" sz="4400" dirty="0"/>
              <a:t> Announcement Page</a:t>
            </a:r>
            <a:endParaRPr lang="en-MY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62C4D-6334-4B7C-B26A-76721536AD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70227" y="1264458"/>
            <a:ext cx="6704084" cy="3848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9569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2026B-B4AA-49BB-84B9-1B888021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9" y="2523241"/>
            <a:ext cx="3739341" cy="133083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/>
              <a:t>Disadvantage 1:</a:t>
            </a:r>
            <a:r>
              <a:rPr lang="en-US" sz="4400" dirty="0"/>
              <a:t> No text when hover above icon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b="1" dirty="0"/>
              <a:t>Disadvantage 2:</a:t>
            </a:r>
            <a:r>
              <a:rPr lang="en-US" sz="4400" dirty="0"/>
              <a:t> Important links located in the middle of About Us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9EE10-A083-4137-8750-BEC27356B8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2507" y="2810346"/>
            <a:ext cx="5653438" cy="3203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9876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2026B-B4AA-49BB-84B9-1B888021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25" y="2834326"/>
            <a:ext cx="4520772" cy="133083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/>
              <a:t>Limitation: </a:t>
            </a:r>
            <a:br>
              <a:rPr lang="en-US" sz="4400" dirty="0"/>
            </a:br>
            <a:r>
              <a:rPr lang="en-US" sz="4400" dirty="0"/>
              <a:t>No separate navigation bar for important links</a:t>
            </a:r>
            <a:br>
              <a:rPr lang="en-US" sz="4400" dirty="0"/>
            </a:br>
            <a:endParaRPr lang="en-MY" sz="4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46DC20-DD17-4CEC-9D3A-6BD6A5D38FC5}"/>
              </a:ext>
            </a:extLst>
          </p:cNvPr>
          <p:cNvSpPr txBox="1">
            <a:spLocks/>
          </p:cNvSpPr>
          <p:nvPr/>
        </p:nvSpPr>
        <p:spPr>
          <a:xfrm>
            <a:off x="6538564" y="2403835"/>
            <a:ext cx="4445356" cy="1659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Recommendation: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/>
              <a:t>Add separate navigation bar for important links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23379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2B94D-04FB-4F5E-BC70-EEC8152F6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594" y="1973842"/>
            <a:ext cx="6096812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  <a:latin typeface="Elephant" panose="02020904090505020303" pitchFamily="18" charset="0"/>
              </a:rPr>
              <a:t>Website 3: </a:t>
            </a:r>
            <a:r>
              <a:rPr lang="en-US" sz="3600" dirty="0" err="1">
                <a:solidFill>
                  <a:srgbClr val="080808"/>
                </a:solidFill>
                <a:latin typeface="Elephant" panose="02020904090505020303" pitchFamily="18" charset="0"/>
              </a:rPr>
              <a:t>VBest</a:t>
            </a:r>
            <a:endParaRPr lang="en-US" sz="3600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55AA1CC-9487-4746-96C1-6C61F1D74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763" y="3741776"/>
            <a:ext cx="2204772" cy="220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6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2026B-B4AA-49BB-84B9-1B888021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9" y="2523241"/>
            <a:ext cx="3739341" cy="133083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/>
              <a:t>Advantage 1:</a:t>
            </a:r>
            <a:r>
              <a:rPr lang="en-US" sz="4400" dirty="0"/>
              <a:t> Programs sorted neatly in single element of navigation bar</a:t>
            </a:r>
            <a:endParaRPr lang="en-MY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373DA-C1ED-476B-BBB8-C1D120CB18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76106" y="1530582"/>
            <a:ext cx="2912165" cy="360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35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6D0E3-3B72-47B8-B2F6-BA157D635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106" y="2763580"/>
            <a:ext cx="3739341" cy="1330839"/>
          </a:xfrm>
        </p:spPr>
        <p:txBody>
          <a:bodyPr>
            <a:normAutofit/>
          </a:bodyPr>
          <a:lstStyle/>
          <a:p>
            <a:r>
              <a:rPr lang="en-US" dirty="0"/>
              <a:t>Group Members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0139CC6-A4DB-4935-9531-D6BC995609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7930889"/>
              </p:ext>
            </p:extLst>
          </p:nvPr>
        </p:nvGraphicFramePr>
        <p:xfrm>
          <a:off x="3975003" y="3686783"/>
          <a:ext cx="7446891" cy="248510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27251">
                  <a:extLst>
                    <a:ext uri="{9D8B030D-6E8A-4147-A177-3AD203B41FA5}">
                      <a16:colId xmlns:a16="http://schemas.microsoft.com/office/drawing/2014/main" val="422443893"/>
                    </a:ext>
                  </a:extLst>
                </a:gridCol>
                <a:gridCol w="1583921">
                  <a:extLst>
                    <a:ext uri="{9D8B030D-6E8A-4147-A177-3AD203B41FA5}">
                      <a16:colId xmlns:a16="http://schemas.microsoft.com/office/drawing/2014/main" val="4110537836"/>
                    </a:ext>
                  </a:extLst>
                </a:gridCol>
                <a:gridCol w="1567877">
                  <a:extLst>
                    <a:ext uri="{9D8B030D-6E8A-4147-A177-3AD203B41FA5}">
                      <a16:colId xmlns:a16="http://schemas.microsoft.com/office/drawing/2014/main" val="623167654"/>
                    </a:ext>
                  </a:extLst>
                </a:gridCol>
                <a:gridCol w="1583921">
                  <a:extLst>
                    <a:ext uri="{9D8B030D-6E8A-4147-A177-3AD203B41FA5}">
                      <a16:colId xmlns:a16="http://schemas.microsoft.com/office/drawing/2014/main" val="1619793145"/>
                    </a:ext>
                  </a:extLst>
                </a:gridCol>
                <a:gridCol w="1583921">
                  <a:extLst>
                    <a:ext uri="{9D8B030D-6E8A-4147-A177-3AD203B41FA5}">
                      <a16:colId xmlns:a16="http://schemas.microsoft.com/office/drawing/2014/main" val="2421455232"/>
                    </a:ext>
                  </a:extLst>
                </a:gridCol>
              </a:tblGrid>
              <a:tr h="4110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1518" marR="71518" marT="35759" marB="35759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Member 1</a:t>
                      </a:r>
                    </a:p>
                  </a:txBody>
                  <a:tcPr marL="71518" marR="71518" marT="35759" marB="35759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Member 2</a:t>
                      </a:r>
                    </a:p>
                  </a:txBody>
                  <a:tcPr marL="71518" marR="71518" marT="35759" marB="35759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Member 3</a:t>
                      </a:r>
                    </a:p>
                  </a:txBody>
                  <a:tcPr marL="71518" marR="71518" marT="35759" marB="35759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Member 4</a:t>
                      </a:r>
                    </a:p>
                  </a:txBody>
                  <a:tcPr marL="71518" marR="71518" marT="35759" marB="35759"/>
                </a:tc>
                <a:extLst>
                  <a:ext uri="{0D108BD9-81ED-4DB2-BD59-A6C34878D82A}">
                    <a16:rowId xmlns:a16="http://schemas.microsoft.com/office/drawing/2014/main" val="2210351730"/>
                  </a:ext>
                </a:extLst>
              </a:tr>
              <a:tr h="691345">
                <a:tc>
                  <a:txBody>
                    <a:bodyPr/>
                    <a:lstStyle/>
                    <a:p>
                      <a:r>
                        <a:rPr lang="en-US" sz="1400"/>
                        <a:t>Name</a:t>
                      </a:r>
                    </a:p>
                  </a:txBody>
                  <a:tcPr marL="71518" marR="71518" marT="35759" marB="35759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Pang Chin Wei</a:t>
                      </a:r>
                    </a:p>
                  </a:txBody>
                  <a:tcPr marL="71518" marR="71518" marT="35759" marB="35759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Tham Ying Han</a:t>
                      </a:r>
                    </a:p>
                  </a:txBody>
                  <a:tcPr marL="71518" marR="71518" marT="35759" marB="35759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Toh Yan Xian </a:t>
                      </a:r>
                    </a:p>
                  </a:txBody>
                  <a:tcPr marL="71518" marR="71518" marT="35759" marB="35759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Lee Jian Zhen</a:t>
                      </a:r>
                    </a:p>
                  </a:txBody>
                  <a:tcPr marL="71518" marR="71518" marT="35759" marB="35759"/>
                </a:tc>
                <a:extLst>
                  <a:ext uri="{0D108BD9-81ED-4DB2-BD59-A6C34878D82A}">
                    <a16:rowId xmlns:a16="http://schemas.microsoft.com/office/drawing/2014/main" val="3566652624"/>
                  </a:ext>
                </a:extLst>
              </a:tr>
              <a:tr h="691345">
                <a:tc>
                  <a:txBody>
                    <a:bodyPr/>
                    <a:lstStyle/>
                    <a:p>
                      <a:r>
                        <a:rPr lang="en-US" sz="1400"/>
                        <a:t>Student ID</a:t>
                      </a:r>
                    </a:p>
                  </a:txBody>
                  <a:tcPr marL="71518" marR="71518" marT="35759" marB="35759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20ACB01232</a:t>
                      </a:r>
                    </a:p>
                  </a:txBody>
                  <a:tcPr marL="71518" marR="71518" marT="35759" marB="35759"/>
                </a:tc>
                <a:tc>
                  <a:txBody>
                    <a:bodyPr/>
                    <a:lstStyle/>
                    <a:p>
                      <a:r>
                        <a:rPr lang="en-MY" sz="1400" kern="1200">
                          <a:solidFill>
                            <a:schemeClr val="dk1"/>
                          </a:solidFill>
                          <a:effectLst/>
                        </a:rPr>
                        <a:t>20ACB01170</a:t>
                      </a:r>
                      <a:endParaRPr lang="en-US" sz="1400"/>
                    </a:p>
                  </a:txBody>
                  <a:tcPr marL="71518" marR="71518" marT="35759" marB="35759"/>
                </a:tc>
                <a:tc>
                  <a:txBody>
                    <a:bodyPr/>
                    <a:lstStyle/>
                    <a:p>
                      <a:r>
                        <a:rPr lang="en-MY" sz="1400" kern="1200">
                          <a:solidFill>
                            <a:schemeClr val="dk1"/>
                          </a:solidFill>
                          <a:effectLst/>
                        </a:rPr>
                        <a:t>19ACB03356</a:t>
                      </a:r>
                      <a:endParaRPr lang="en-US" sz="1400"/>
                    </a:p>
                  </a:txBody>
                  <a:tcPr marL="71518" marR="71518" marT="35759" marB="35759"/>
                </a:tc>
                <a:tc>
                  <a:txBody>
                    <a:bodyPr/>
                    <a:lstStyle/>
                    <a:p>
                      <a:r>
                        <a:rPr lang="en-MY" sz="1400" kern="1200">
                          <a:solidFill>
                            <a:schemeClr val="dk1"/>
                          </a:solidFill>
                          <a:effectLst/>
                        </a:rPr>
                        <a:t>19ACB02281</a:t>
                      </a:r>
                      <a:endParaRPr lang="en-US" sz="1400"/>
                    </a:p>
                  </a:txBody>
                  <a:tcPr marL="71518" marR="71518" marT="35759" marB="35759"/>
                </a:tc>
                <a:extLst>
                  <a:ext uri="{0D108BD9-81ED-4DB2-BD59-A6C34878D82A}">
                    <a16:rowId xmlns:a16="http://schemas.microsoft.com/office/drawing/2014/main" val="606631231"/>
                  </a:ext>
                </a:extLst>
              </a:tr>
              <a:tr h="691345">
                <a:tc>
                  <a:txBody>
                    <a:bodyPr/>
                    <a:lstStyle/>
                    <a:p>
                      <a:r>
                        <a:rPr lang="en-US" sz="1400"/>
                        <a:t>Practical Group</a:t>
                      </a:r>
                    </a:p>
                  </a:txBody>
                  <a:tcPr marL="71518" marR="71518" marT="35759" marB="35759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P16</a:t>
                      </a:r>
                    </a:p>
                  </a:txBody>
                  <a:tcPr marL="71518" marR="71518" marT="35759" marB="35759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P16</a:t>
                      </a:r>
                    </a:p>
                  </a:txBody>
                  <a:tcPr marL="71518" marR="71518" marT="35759" marB="35759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P16</a:t>
                      </a:r>
                    </a:p>
                  </a:txBody>
                  <a:tcPr marL="71518" marR="71518" marT="35759" marB="35759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P16</a:t>
                      </a:r>
                    </a:p>
                  </a:txBody>
                  <a:tcPr marL="71518" marR="71518" marT="35759" marB="35759"/>
                </a:tc>
                <a:extLst>
                  <a:ext uri="{0D108BD9-81ED-4DB2-BD59-A6C34878D82A}">
                    <a16:rowId xmlns:a16="http://schemas.microsoft.com/office/drawing/2014/main" val="65280834"/>
                  </a:ext>
                </a:extLst>
              </a:tr>
            </a:tbl>
          </a:graphicData>
        </a:graphic>
      </p:graphicFrame>
      <p:pic>
        <p:nvPicPr>
          <p:cNvPr id="6" name="Picture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6A53578E-98B6-4BCC-9BC4-AD14A4DAA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53" y="1930790"/>
            <a:ext cx="1177075" cy="1436032"/>
          </a:xfrm>
          <a:prstGeom prst="rect">
            <a:avLst/>
          </a:prstGeom>
        </p:spPr>
      </p:pic>
      <p:pic>
        <p:nvPicPr>
          <p:cNvPr id="13" name="Picture 1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5CA08A9-DE89-47D1-83F5-82171DBC4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390" y="1930790"/>
            <a:ext cx="1191278" cy="1453359"/>
          </a:xfrm>
          <a:prstGeom prst="rect">
            <a:avLst/>
          </a:prstGeom>
        </p:spPr>
      </p:pic>
      <p:pic>
        <p:nvPicPr>
          <p:cNvPr id="16" name="Picture 1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0D40261-C272-45B1-BF8C-06F29A70B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736" y="1975641"/>
            <a:ext cx="1154544" cy="1408544"/>
          </a:xfrm>
          <a:prstGeom prst="rect">
            <a:avLst/>
          </a:prstGeom>
        </p:spPr>
      </p:pic>
      <p:pic>
        <p:nvPicPr>
          <p:cNvPr id="18" name="Picture 1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6C545BD-1F03-409F-9A8C-252E4F49E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206" y="1975641"/>
            <a:ext cx="1191278" cy="14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6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2026B-B4AA-49BB-84B9-1B888021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9" y="2523241"/>
            <a:ext cx="3739341" cy="133083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/>
              <a:t>Advantage 2: </a:t>
            </a:r>
            <a:r>
              <a:rPr lang="en-US" sz="4400" dirty="0"/>
              <a:t>Online Assessment</a:t>
            </a:r>
            <a:endParaRPr lang="en-MY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539FD-05E5-4C26-8537-27BBA16F7A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53438" y="904511"/>
            <a:ext cx="5032513" cy="4568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160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2026B-B4AA-49BB-84B9-1B888021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9" y="2523241"/>
            <a:ext cx="3739341" cy="133083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/>
              <a:t>Advantage 3: </a:t>
            </a:r>
            <a:r>
              <a:rPr lang="en-US" sz="4400" dirty="0"/>
              <a:t>Rating and Review Feature</a:t>
            </a:r>
            <a:endParaRPr lang="en-MY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B933B-48E9-481A-8C51-CEA32A29F5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45466" y="1286271"/>
            <a:ext cx="7379011" cy="3804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2987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2026B-B4AA-49BB-84B9-1B888021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70" y="2834325"/>
            <a:ext cx="3739341" cy="133083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/>
              <a:t>Disadvantage 1: </a:t>
            </a:r>
            <a:r>
              <a:rPr lang="en-US" sz="4400" dirty="0"/>
              <a:t>Lengthy paragraphs that bores the user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b="1" dirty="0"/>
              <a:t>Disadvantage 2:</a:t>
            </a:r>
            <a:r>
              <a:rPr lang="en-US" sz="4400" dirty="0"/>
              <a:t> Day and time of class not shown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01BEB-674C-4DD3-A17A-68409652B7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17528" y="1953276"/>
            <a:ext cx="7597177" cy="2199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641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2026B-B4AA-49BB-84B9-1B888021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17" y="3211398"/>
            <a:ext cx="3739341" cy="133083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/>
              <a:t>Limitation: </a:t>
            </a:r>
            <a:br>
              <a:rPr lang="en-US" sz="4400" dirty="0"/>
            </a:br>
            <a:r>
              <a:rPr lang="en-US" sz="4400" dirty="0"/>
              <a:t>User unable to register class on website</a:t>
            </a:r>
            <a:br>
              <a:rPr lang="en-US" sz="4400" dirty="0"/>
            </a:br>
            <a:br>
              <a:rPr lang="en-US" sz="4400" dirty="0"/>
            </a:br>
            <a:endParaRPr lang="en-MY" sz="4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46DC20-DD17-4CEC-9D3A-6BD6A5D38FC5}"/>
              </a:ext>
            </a:extLst>
          </p:cNvPr>
          <p:cNvSpPr txBox="1">
            <a:spLocks/>
          </p:cNvSpPr>
          <p:nvPr/>
        </p:nvSpPr>
        <p:spPr>
          <a:xfrm>
            <a:off x="6538564" y="2694495"/>
            <a:ext cx="3739341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Recommendation: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en-US" sz="4400" dirty="0"/>
              <a:t> Add timetable feature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7482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2B94D-04FB-4F5E-BC70-EEC8152F6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593" y="1973842"/>
            <a:ext cx="6388637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  <a:latin typeface="Elephant" panose="02020904090505020303" pitchFamily="18" charset="0"/>
              </a:rPr>
              <a:t>Advantages of Our Website</a:t>
            </a:r>
            <a:endParaRPr lang="en-US" sz="3600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55AA1CC-9487-4746-96C1-6C61F1D74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763" y="3741776"/>
            <a:ext cx="2204772" cy="220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6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2026B-B4AA-49BB-84B9-1B888021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9" y="2523241"/>
            <a:ext cx="3739341" cy="133083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/>
              <a:t>Advantage 1:</a:t>
            </a:r>
            <a:r>
              <a:rPr lang="en-US" sz="4400" dirty="0"/>
              <a:t> Timetable Feature</a:t>
            </a:r>
            <a:endParaRPr lang="en-MY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A699E-FD41-4F21-AAD0-D37AC4F19C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57030" y="1861007"/>
            <a:ext cx="7800074" cy="2655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4666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2026B-B4AA-49BB-84B9-1B888021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9" y="2523241"/>
            <a:ext cx="3739341" cy="133083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/>
              <a:t>Advantage 2:</a:t>
            </a:r>
            <a:r>
              <a:rPr lang="en-US" sz="4400" dirty="0"/>
              <a:t> Shows popular classes among students</a:t>
            </a:r>
            <a:endParaRPr lang="en-MY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6977D-2393-4D09-96AA-CEADC846E9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15305" y="880801"/>
            <a:ext cx="4444694" cy="4791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944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0D849-9ECA-47B3-9BB4-A17C216EC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2860" y="2911471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  <a:latin typeface="Elephant" panose="02020904090505020303" pitchFamily="18" charset="0"/>
              </a:rPr>
              <a:t>Firebase</a:t>
            </a:r>
          </a:p>
          <a:p>
            <a:r>
              <a:rPr lang="en-US" sz="2000" dirty="0" err="1">
                <a:solidFill>
                  <a:srgbClr val="080808"/>
                </a:solidFill>
                <a:latin typeface="Elephant" panose="02020904090505020303" pitchFamily="18" charset="0"/>
              </a:rPr>
              <a:t>FormBackend</a:t>
            </a:r>
            <a:endParaRPr lang="en-US" sz="2000" dirty="0">
              <a:solidFill>
                <a:srgbClr val="080808"/>
              </a:solidFill>
              <a:latin typeface="Elephant" panose="020209040905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B0976-0148-47AA-86C0-B7D6C4E27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7869" y="746189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  <a:latin typeface="Elephant" panose="02020904090505020303" pitchFamily="18" charset="0"/>
              </a:rPr>
              <a:t>Technologies Used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96143904-DBA0-4EDE-8213-8B0185B66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79" y="3637572"/>
            <a:ext cx="2204772" cy="220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3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2026B-B4AA-49BB-84B9-1B888021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/>
              <a:t>Firebase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101FC-B47A-4C6A-AC9D-4539A8F78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/>
              <a:t>Store comments.</a:t>
            </a:r>
          </a:p>
          <a:p>
            <a:r>
              <a:rPr lang="en-US" sz="2000"/>
              <a:t>Store messages asked by user.</a:t>
            </a:r>
          </a:p>
          <a:p>
            <a:r>
              <a:rPr lang="en-US" sz="2000"/>
              <a:t>Store registration form.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D21D6-5FDB-4C94-9C20-8AD17E6FB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955942"/>
            <a:ext cx="6155141" cy="29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42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5379B-15A3-45F9-B03B-C6B854E7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/>
              <a:t>Formbackend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9848E-FA90-47C1-A4D5-3ACDCA008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 dirty="0"/>
              <a:t>Store subscription email</a:t>
            </a:r>
          </a:p>
          <a:p>
            <a:r>
              <a:rPr lang="en-US" sz="2000" dirty="0"/>
              <a:t>Send newest update to those emails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D06D7-0771-481F-85B8-ADC4B5F5C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955942"/>
            <a:ext cx="6155141" cy="29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0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2B94D-04FB-4F5E-BC70-EEC8152F6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197779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  <a:latin typeface="Elephant" panose="02020904090505020303" pitchFamily="18" charset="0"/>
              </a:rPr>
              <a:t>Introduction</a:t>
            </a:r>
            <a:br>
              <a:rPr lang="en-US" sz="3600" dirty="0">
                <a:solidFill>
                  <a:srgbClr val="080808"/>
                </a:solidFill>
                <a:latin typeface="Elephant" panose="02020904090505020303" pitchFamily="18" charset="0"/>
              </a:rPr>
            </a:br>
            <a:endParaRPr lang="en-US" sz="3600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55AA1CC-9487-4746-96C1-6C61F1D74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96" y="3130122"/>
            <a:ext cx="2204772" cy="220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2B94D-04FB-4F5E-BC70-EEC8152F6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5623" y="1398504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  <a:latin typeface="Elephant" panose="02020904090505020303" pitchFamily="18" charset="0"/>
              </a:rPr>
              <a:t>Design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3AB68CAB-2995-48AC-8809-950087360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96" y="3131807"/>
            <a:ext cx="2204772" cy="220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0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FE7C9-3C97-4139-9F0E-36A3064EC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864" y="2767555"/>
            <a:ext cx="3686174" cy="1322888"/>
          </a:xfrm>
        </p:spPr>
        <p:txBody>
          <a:bodyPr>
            <a:normAutofit/>
          </a:bodyPr>
          <a:lstStyle/>
          <a:p>
            <a:r>
              <a:rPr lang="en-US" dirty="0"/>
              <a:t>WireFrame-index.html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8A11FA-EDF1-4550-8EAF-01368E43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38" y="1156771"/>
            <a:ext cx="2828925" cy="4544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BA87E8-AAA9-471C-AC4D-31D0CF850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211" y="1443789"/>
            <a:ext cx="2828925" cy="3970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6DFC98-D2C7-4AC3-81D7-FAEDF515A321}"/>
              </a:ext>
            </a:extLst>
          </p:cNvPr>
          <p:cNvSpPr txBox="1"/>
          <p:nvPr/>
        </p:nvSpPr>
        <p:spPr>
          <a:xfrm>
            <a:off x="1099226" y="1690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447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4BA30-5CAD-499C-B5C5-DA6BAAADE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864" y="2767555"/>
            <a:ext cx="3686174" cy="1322888"/>
          </a:xfrm>
        </p:spPr>
        <p:txBody>
          <a:bodyPr>
            <a:normAutofit/>
          </a:bodyPr>
          <a:lstStyle/>
          <a:p>
            <a:r>
              <a:rPr lang="en-US" dirty="0"/>
              <a:t>WireFrame-about.html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6D7827-B9F1-4E3E-B010-9A76A0EED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38" y="1110208"/>
            <a:ext cx="2828925" cy="4637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C1EAC-A965-48E6-A5D7-D54644A19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211" y="2895040"/>
            <a:ext cx="2828925" cy="10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60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2BF5A-E607-48B0-877A-71B788B60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WireFrame-courses.html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EA8F8C-C16A-42BD-BC97-89CC2F59F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4768" y="578738"/>
            <a:ext cx="4550615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3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065C7-26A3-48C3-9E0F-9AF57336E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WireFrame-courses-details-xxx.html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442710A-C26D-491B-82F5-8AD756F04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87" y="4121253"/>
            <a:ext cx="3125337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*xxx stands for SPM, STPM and UEC</a:t>
            </a:r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CDEC6503-ADF5-4B90-9486-21F65524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680" y="578738"/>
            <a:ext cx="4564791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40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1A38C-0E39-449E-956E-E02B080D3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954552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WireFrame-courses-details-xxx-yyy.html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228BE-FD0D-4542-AF3F-D6FD65362745}"/>
              </a:ext>
            </a:extLst>
          </p:cNvPr>
          <p:cNvSpPr txBox="1"/>
          <p:nvPr/>
        </p:nvSpPr>
        <p:spPr>
          <a:xfrm>
            <a:off x="838201" y="3087460"/>
            <a:ext cx="3888528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*xxx stands for SPM, STPM and UEC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*yyy stands for Science and Commerce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64EEC09-BF6F-4A30-809A-378119C1F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2800" y="643234"/>
            <a:ext cx="3583919" cy="55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7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10FA9-E154-4742-8B3E-89E94F3F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08" y="2767555"/>
            <a:ext cx="3686174" cy="1322888"/>
          </a:xfrm>
        </p:spPr>
        <p:txBody>
          <a:bodyPr>
            <a:normAutofit/>
          </a:bodyPr>
          <a:lstStyle/>
          <a:p>
            <a:r>
              <a:rPr lang="en-US" dirty="0"/>
              <a:t>WireFrame-trainers.html</a:t>
            </a:r>
          </a:p>
        </p:txBody>
      </p:sp>
      <p:pic>
        <p:nvPicPr>
          <p:cNvPr id="7" name="Content Placeholder 6" descr="Shape, rectangle&#10;&#10;Description automatically generated">
            <a:extLst>
              <a:ext uri="{FF2B5EF4-FFF2-40B4-BE49-F238E27FC236}">
                <a16:creationId xmlns:a16="http://schemas.microsoft.com/office/drawing/2014/main" id="{314CF7C0-8CD4-4F2E-BFC1-4FB726EAE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38" y="1147609"/>
            <a:ext cx="2828925" cy="4562781"/>
          </a:xfrm>
          <a:prstGeom prst="rect">
            <a:avLst/>
          </a:prstGeom>
        </p:spPr>
      </p:pic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FD33A00E-CD4D-4B0A-8C3C-145761437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211" y="2060508"/>
            <a:ext cx="2828925" cy="273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53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1ECCA5-0B77-4D30-83B9-37A5F27F1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787" y="2767555"/>
            <a:ext cx="3686174" cy="1322888"/>
          </a:xfrm>
        </p:spPr>
        <p:txBody>
          <a:bodyPr>
            <a:normAutofit/>
          </a:bodyPr>
          <a:lstStyle/>
          <a:p>
            <a:r>
              <a:rPr lang="en-US" sz="4100" dirty="0"/>
              <a:t>WireFrame-halloffame.html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9B8DFB-2F92-4214-B64F-6C546DF0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38" y="1119674"/>
            <a:ext cx="2828925" cy="4618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0DD3F5-445C-44CC-A00E-852F0221F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211" y="2032218"/>
            <a:ext cx="2828925" cy="27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2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4D1E3-E3CA-4549-B5C0-82FC96608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WireFrame-faq.html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E181F-6E47-417D-A904-B2D91F46E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9676" y="578738"/>
            <a:ext cx="3600798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04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3530F-F21B-4371-A2B0-F518AC0B1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WireFrame-adminlogin.html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A16AC-2EC8-4FD9-9259-85E323054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751" y="1002109"/>
            <a:ext cx="5708649" cy="482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1B977E-5AD4-4B04-B687-7381348B1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CA711-AA70-4FA8-9536-5823EBAD2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569" y="2215299"/>
            <a:ext cx="9143872" cy="375559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 Study: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Past: No websites for tuition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centre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Now: Several tuition websites, used to share useful information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Target Audience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Students and their parents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Admin of the Tuition Centre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 Description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 to the tuition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centre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every process(registration, get info and many more)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website every process can be done through the internet.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68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B62590-C274-4147-A955-96C2DE98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WireFrame-admin.html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CD8AE6-1B6C-434D-8807-9FDCF538F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2588" y="578738"/>
            <a:ext cx="3614974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87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75BA6-4FB3-4CAF-A094-E68012BF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WireFrame-register.html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4B5432-B5DE-479B-9C29-2E7F124E5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911" y="578738"/>
            <a:ext cx="340232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73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550C61-98A8-485C-8132-5F7BCFD31AB6}"/>
              </a:ext>
            </a:extLst>
          </p:cNvPr>
          <p:cNvSpPr txBox="1"/>
          <p:nvPr/>
        </p:nvSpPr>
        <p:spPr>
          <a:xfrm>
            <a:off x="1211159" y="3008335"/>
            <a:ext cx="2748100" cy="841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/>
              <a:t>Site Map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671100-1631-4D1F-9FD0-14363D413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940345"/>
            <a:ext cx="6155141" cy="500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52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D6BDB-F95B-4CCE-A7EE-744DA23E7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  <a:latin typeface="Elephant" panose="02020904090505020303" pitchFamily="18" charset="0"/>
                <a:ea typeface="Adobe Fan Heiti Std B" panose="020B0700000000000000" pitchFamily="34" charset="-128"/>
              </a:rPr>
              <a:t>Session Storage </a:t>
            </a:r>
          </a:p>
          <a:p>
            <a:r>
              <a:rPr lang="en-US" sz="2000" dirty="0">
                <a:solidFill>
                  <a:srgbClr val="080808"/>
                </a:solidFill>
                <a:latin typeface="Elephant" panose="02020904090505020303" pitchFamily="18" charset="0"/>
                <a:ea typeface="Adobe Fan Heiti Std B" panose="020B0700000000000000" pitchFamily="34" charset="-128"/>
              </a:rPr>
              <a:t>(Index)</a:t>
            </a:r>
            <a:endParaRPr lang="en-MY" sz="2000" dirty="0">
              <a:solidFill>
                <a:srgbClr val="080808"/>
              </a:solidFill>
              <a:latin typeface="Elephant" panose="02020904090505020303" pitchFamily="18" charset="0"/>
              <a:ea typeface="Adobe Fan Heiti Std B" panose="020B0700000000000000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64C98-CEB2-4E77-ADBA-297399DFB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Website Functionalities</a:t>
            </a:r>
            <a:br>
              <a:rPr lang="en-SG" sz="3600" dirty="0">
                <a:solidFill>
                  <a:srgbClr val="080808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(Tham Ying Han)</a:t>
            </a:r>
            <a:endParaRPr lang="en-US" sz="3600" dirty="0">
              <a:solidFill>
                <a:srgbClr val="080808"/>
              </a:solidFill>
              <a:latin typeface="Elephant" panose="02020904090505020303" pitchFamily="18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062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2554F-CB45-4912-99E9-0BFD8CEBEAC9}"/>
              </a:ext>
            </a:extLst>
          </p:cNvPr>
          <p:cNvSpPr txBox="1"/>
          <p:nvPr/>
        </p:nvSpPr>
        <p:spPr>
          <a:xfrm>
            <a:off x="763573" y="362793"/>
            <a:ext cx="108125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User will be prompt to input a name when accessing website, the inputted name will be saved in session storage.</a:t>
            </a:r>
            <a:endParaRPr lang="en-MY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6DDB70-98AC-4C6A-A2A8-6B149551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13" y="2655608"/>
            <a:ext cx="4124901" cy="1657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582637A6-481E-4398-9864-F1280DDF3FC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845" y="2076261"/>
            <a:ext cx="5287113" cy="2705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985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2554F-CB45-4912-99E9-0BFD8CEBEAC9}"/>
              </a:ext>
            </a:extLst>
          </p:cNvPr>
          <p:cNvSpPr txBox="1"/>
          <p:nvPr/>
        </p:nvSpPr>
        <p:spPr>
          <a:xfrm>
            <a:off x="763573" y="362793"/>
            <a:ext cx="108125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index page will get the name from the session storage,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then output it in the index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B78B1-91F4-46A7-BE0A-1AE28E65C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083" y="1802800"/>
            <a:ext cx="4747523" cy="4079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84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D6BDB-F95B-4CCE-A7EE-744DA23E7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  <a:latin typeface="Elephant" panose="02020904090505020303" pitchFamily="18" charset="0"/>
                <a:ea typeface="Adobe Fan Heiti Std B" panose="020B0700000000000000" pitchFamily="34" charset="-128"/>
              </a:rPr>
              <a:t>Notifications</a:t>
            </a:r>
          </a:p>
          <a:p>
            <a:r>
              <a:rPr lang="en-US" sz="2000" dirty="0">
                <a:solidFill>
                  <a:srgbClr val="080808"/>
                </a:solidFill>
                <a:latin typeface="Elephant" panose="02020904090505020303" pitchFamily="18" charset="0"/>
                <a:ea typeface="Adobe Fan Heiti Std B" panose="020B0700000000000000" pitchFamily="34" charset="-128"/>
              </a:rPr>
              <a:t>(main)</a:t>
            </a:r>
            <a:endParaRPr lang="en-MY" sz="2000" dirty="0">
              <a:solidFill>
                <a:srgbClr val="080808"/>
              </a:solidFill>
              <a:latin typeface="Elephant" panose="02020904090505020303" pitchFamily="18" charset="0"/>
              <a:ea typeface="Adobe Fan Heiti Std B" panose="020B0700000000000000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64C98-CEB2-4E77-ADBA-297399DFB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Website Functionalities</a:t>
            </a:r>
            <a:br>
              <a:rPr lang="en-SG" sz="3600" dirty="0">
                <a:solidFill>
                  <a:srgbClr val="080808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(Tham Ying Han)</a:t>
            </a:r>
            <a:endParaRPr lang="en-US" sz="3600" dirty="0">
              <a:solidFill>
                <a:srgbClr val="080808"/>
              </a:solidFill>
              <a:latin typeface="Elephant" panose="02020904090505020303" pitchFamily="18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7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2554F-CB45-4912-99E9-0BFD8CEBEAC9}"/>
              </a:ext>
            </a:extLst>
          </p:cNvPr>
          <p:cNvSpPr txBox="1"/>
          <p:nvPr/>
        </p:nvSpPr>
        <p:spPr>
          <a:xfrm>
            <a:off x="763573" y="362793"/>
            <a:ext cx="108125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User will be prompt whether to allow or block notifications when accessing the website for the first time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MY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485AB7-2785-4108-96CF-D69607297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226" y="2276012"/>
            <a:ext cx="4496427" cy="1571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56EFF686-B565-419B-98ED-BDFE77A8D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6494" y="2429319"/>
            <a:ext cx="3174239" cy="1323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A2E5B3-6A20-44DB-827A-5340D1A415AC}"/>
              </a:ext>
            </a:extLst>
          </p:cNvPr>
          <p:cNvSpPr txBox="1"/>
          <p:nvPr/>
        </p:nvSpPr>
        <p:spPr>
          <a:xfrm>
            <a:off x="6993380" y="4086916"/>
            <a:ext cx="362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how the notification looks like</a:t>
            </a:r>
          </a:p>
        </p:txBody>
      </p:sp>
    </p:spTree>
    <p:extLst>
      <p:ext uri="{BB962C8B-B14F-4D97-AF65-F5344CB8AC3E}">
        <p14:creationId xmlns:p14="http://schemas.microsoft.com/office/powerpoint/2010/main" val="3246692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D6BDB-F95B-4CCE-A7EE-744DA23E7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  <a:latin typeface="Elephant" panose="02020904090505020303" pitchFamily="18" charset="0"/>
                <a:ea typeface="Adobe Fan Heiti Std B" panose="020B0700000000000000" pitchFamily="34" charset="-128"/>
              </a:rPr>
              <a:t>PWA</a:t>
            </a:r>
            <a:endParaRPr lang="en-MY" sz="2000" dirty="0">
              <a:solidFill>
                <a:srgbClr val="080808"/>
              </a:solidFill>
              <a:latin typeface="Elephant" panose="02020904090505020303" pitchFamily="18" charset="0"/>
              <a:ea typeface="Adobe Fan Heiti Std B" panose="020B0700000000000000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64C98-CEB2-4E77-ADBA-297399DFB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Website Functionalities</a:t>
            </a:r>
            <a:br>
              <a:rPr lang="en-SG" sz="3600" dirty="0">
                <a:solidFill>
                  <a:srgbClr val="080808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(Tham Ying Han)</a:t>
            </a:r>
            <a:endParaRPr lang="en-US" sz="3600" dirty="0">
              <a:solidFill>
                <a:srgbClr val="080808"/>
              </a:solidFill>
              <a:latin typeface="Elephant" panose="02020904090505020303" pitchFamily="18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14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2554F-CB45-4912-99E9-0BFD8CEBEAC9}"/>
              </a:ext>
            </a:extLst>
          </p:cNvPr>
          <p:cNvSpPr txBox="1"/>
          <p:nvPr/>
        </p:nvSpPr>
        <p:spPr>
          <a:xfrm>
            <a:off x="782427" y="475915"/>
            <a:ext cx="108125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turn our website into a progressive web app,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Manifest and Service Worker has been implemented.</a:t>
            </a:r>
            <a:endParaRPr kumimoji="0" lang="en-MY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CC7F7-1228-4B78-B2A5-A64AA9FAC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415" y="1712431"/>
            <a:ext cx="2367837" cy="4575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B66B20-A90C-42EA-A474-D5704AF3D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362" y="2192195"/>
            <a:ext cx="4477699" cy="3249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527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E19A8-470D-4B7C-8664-901C66108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C03C7-7E9D-4CF8-B21D-07477C0C1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Benefits to the users</a:t>
            </a:r>
          </a:p>
          <a:p>
            <a:pPr lvl="1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Students and Parents</a:t>
            </a:r>
          </a:p>
          <a:p>
            <a:pPr lvl="2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Connect with the tuition centre (communicate with the tuition centre)</a:t>
            </a:r>
          </a:p>
          <a:p>
            <a:pPr lvl="2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Get important updates and info </a:t>
            </a:r>
          </a:p>
          <a:p>
            <a:pPr lvl="1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Admins of tuition centre</a:t>
            </a:r>
          </a:p>
          <a:p>
            <a:pPr lvl="2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Get messages and registration data</a:t>
            </a:r>
          </a:p>
          <a:p>
            <a:pPr lvl="1"/>
            <a:endParaRPr 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95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2554F-CB45-4912-99E9-0BFD8CEBEAC9}"/>
              </a:ext>
            </a:extLst>
          </p:cNvPr>
          <p:cNvSpPr txBox="1"/>
          <p:nvPr/>
        </p:nvSpPr>
        <p:spPr>
          <a:xfrm>
            <a:off x="782427" y="475915"/>
            <a:ext cx="108125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lighthouse report shows that our website is installable and PWA Optimised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33ACC-2DB3-42DF-866E-19AFB4745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761" y="2295242"/>
            <a:ext cx="9803876" cy="209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0010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2554F-CB45-4912-99E9-0BFD8CEBEAC9}"/>
              </a:ext>
            </a:extLst>
          </p:cNvPr>
          <p:cNvSpPr txBox="1"/>
          <p:nvPr/>
        </p:nvSpPr>
        <p:spPr>
          <a:xfrm>
            <a:off x="782427" y="475915"/>
            <a:ext cx="1081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how the installed PWA looks like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399AA-1EA2-4214-BA21-2AE2397C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96" y="2646961"/>
            <a:ext cx="2876951" cy="1486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5FC31B-0936-4560-B47F-2717D75AC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66" y="1536601"/>
            <a:ext cx="6622395" cy="4753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4879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2554F-CB45-4912-99E9-0BFD8CEBEAC9}"/>
              </a:ext>
            </a:extLst>
          </p:cNvPr>
          <p:cNvSpPr txBox="1"/>
          <p:nvPr/>
        </p:nvSpPr>
        <p:spPr>
          <a:xfrm>
            <a:off x="782427" y="475915"/>
            <a:ext cx="108125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Worker is also used to cache our website to make over website available offline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C1C64-6CCC-46C6-8344-7FB023305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91" y="1826511"/>
            <a:ext cx="9967416" cy="2904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2500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D6BDB-F95B-4CCE-A7EE-744DA23E7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  <a:latin typeface="Elephant" panose="02020904090505020303" pitchFamily="18" charset="0"/>
                <a:ea typeface="Adobe Fan Heiti Std B" panose="020B0700000000000000" pitchFamily="34" charset="-128"/>
              </a:rPr>
              <a:t>Database Write</a:t>
            </a:r>
            <a:endParaRPr lang="en-MY" sz="2000" dirty="0">
              <a:solidFill>
                <a:srgbClr val="080808"/>
              </a:solidFill>
              <a:latin typeface="Elephant" panose="02020904090505020303" pitchFamily="18" charset="0"/>
              <a:ea typeface="Adobe Fan Heiti Std B" panose="020B0700000000000000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64C98-CEB2-4E77-ADBA-297399DFB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Website Functionalities</a:t>
            </a:r>
            <a:b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</a:br>
            <a: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(Lee Jian Zhen)</a:t>
            </a:r>
            <a:endParaRPr lang="en-US" sz="3600" dirty="0">
              <a:solidFill>
                <a:srgbClr val="080808"/>
              </a:solidFill>
              <a:latin typeface="Elephant" panose="02020904090505020303" pitchFamily="18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61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459DC-D051-462D-91EA-5AF62197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Store question asked inside Firebase</a:t>
            </a:r>
          </a:p>
        </p:txBody>
      </p:sp>
      <p:pic>
        <p:nvPicPr>
          <p:cNvPr id="29" name="Picture 2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2E7E5CA-00DE-42F6-8FC5-9A8C4CE8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72" y="2008641"/>
            <a:ext cx="7536109" cy="4559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Content Placeholder 4">
            <a:extLst>
              <a:ext uri="{FF2B5EF4-FFF2-40B4-BE49-F238E27FC236}">
                <a16:creationId xmlns:a16="http://schemas.microsoft.com/office/drawing/2014/main" id="{D160D356-0E75-4F0A-BBFD-B0E10E686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310" y="1526639"/>
            <a:ext cx="7449718" cy="2570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9" name="Freeform: Shape 74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697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FFBAD-C0DF-4463-A943-97A106B8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Store registration information inside Firebase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6EA4E0-C3C1-4BAD-A9D8-88B81BB74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2" y="2024435"/>
            <a:ext cx="3375133" cy="4545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1405DC-0F38-4B97-B383-7B78EDEE0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4041" y="1526639"/>
            <a:ext cx="6844622" cy="4123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359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63CC6-F854-430F-9328-687F1977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/>
              <a:t>Store comments from user inside Firebase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3214B-80B2-4C38-9F20-E232D05FD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73" y="2402019"/>
            <a:ext cx="7489764" cy="3875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A3A4DC-BA4E-46DB-AEDC-75F617FD9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297" y="1807994"/>
            <a:ext cx="7321730" cy="2452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6871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5F395-8A7B-4A59-9E3D-6360BB8F9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  <a:latin typeface="Elephant" panose="02020904090505020303" pitchFamily="18" charset="0"/>
              </a:rPr>
              <a:t>Registration Notification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1FABF-B0E5-40AF-BE9E-8E860E2D3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Website Functionalities</a:t>
            </a:r>
            <a:b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</a:br>
            <a: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(Lee Jian Zhen)</a:t>
            </a:r>
            <a:endParaRPr lang="en-US" sz="3600" dirty="0">
              <a:solidFill>
                <a:srgbClr val="080808"/>
              </a:solidFill>
              <a:latin typeface="Elephant" panose="02020904090505020303" pitchFamily="18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29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D14F0-92ED-438A-AFED-E830DE88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63422"/>
            <a:ext cx="7268147" cy="17543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 up message while successfully registered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C1E0B-A333-499B-86FC-D39832F1EA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24475" y="1055440"/>
            <a:ext cx="6153150" cy="175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506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D6BDB-F95B-4CCE-A7EE-744DA23E7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  <a:latin typeface="Elephant" panose="02020904090505020303" pitchFamily="18" charset="0"/>
                <a:ea typeface="Adobe Fan Heiti Std B" panose="020B0700000000000000" pitchFamily="34" charset="-128"/>
              </a:rPr>
              <a:t>Database Read</a:t>
            </a:r>
            <a:endParaRPr lang="en-MY" sz="2000" dirty="0">
              <a:solidFill>
                <a:srgbClr val="080808"/>
              </a:solidFill>
              <a:latin typeface="Elephant" panose="02020904090505020303" pitchFamily="18" charset="0"/>
              <a:ea typeface="Adobe Fan Heiti Std B" panose="020B0700000000000000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64C98-CEB2-4E77-ADBA-297399DFB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Website Functionalities</a:t>
            </a:r>
            <a:br>
              <a:rPr lang="en-SG" sz="3600" dirty="0">
                <a:solidFill>
                  <a:srgbClr val="080808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(Pang Chin Wei)</a:t>
            </a:r>
            <a:endParaRPr lang="en-US" sz="3600" dirty="0">
              <a:solidFill>
                <a:srgbClr val="080808"/>
              </a:solidFill>
              <a:latin typeface="Elephant" panose="02020904090505020303" pitchFamily="18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97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2B94D-04FB-4F5E-BC70-EEC8152F6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197779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  <a:latin typeface="Elephant" panose="02020904090505020303" pitchFamily="18" charset="0"/>
              </a:rPr>
              <a:t>Literature Review</a:t>
            </a:r>
            <a:br>
              <a:rPr lang="en-US" sz="3600" dirty="0">
                <a:solidFill>
                  <a:srgbClr val="080808"/>
                </a:solidFill>
                <a:latin typeface="Elephant" panose="02020904090505020303" pitchFamily="18" charset="0"/>
              </a:rPr>
            </a:br>
            <a:endParaRPr lang="en-US" sz="3600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55AA1CC-9487-4746-96C1-6C61F1D74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96" y="3130122"/>
            <a:ext cx="2204772" cy="220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0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53E00-374F-4EAF-A090-4D3B34FD5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Admin Page (Message Section)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D30D65-1569-433D-B5E8-5AB376327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087" y="694107"/>
            <a:ext cx="10945825" cy="39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38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86089-9149-41F1-A5CD-57547B51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Admin Page (Registration Section)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A32C29-B15B-4145-BB9B-CC53FC7E9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799" y="579473"/>
            <a:ext cx="9824400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647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F44AC-C6AC-475B-BDA2-651BA0C85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Comments Section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3B8E78-3C2D-4D80-89C5-690E1009D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379" y="579473"/>
            <a:ext cx="9493241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36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D6BDB-F95B-4CCE-A7EE-744DA23E7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  <a:latin typeface="Elephant" panose="02020904090505020303" pitchFamily="18" charset="0"/>
                <a:ea typeface="Adobe Fan Heiti Std B" panose="020B0700000000000000" pitchFamily="34" charset="-128"/>
              </a:rPr>
              <a:t>FAQ Notifications</a:t>
            </a:r>
            <a:endParaRPr lang="en-MY" sz="2000" dirty="0">
              <a:solidFill>
                <a:srgbClr val="080808"/>
              </a:solidFill>
              <a:latin typeface="Elephant" panose="02020904090505020303" pitchFamily="18" charset="0"/>
              <a:ea typeface="Adobe Fan Heiti Std B" panose="020B0700000000000000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64C98-CEB2-4E77-ADBA-297399DFB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Website Functionalities</a:t>
            </a:r>
            <a:b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</a:br>
            <a: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(Pang Chin Wei)</a:t>
            </a:r>
            <a:endParaRPr lang="en-US" sz="3600" dirty="0">
              <a:solidFill>
                <a:srgbClr val="080808"/>
              </a:solidFill>
              <a:latin typeface="Elephant" panose="02020904090505020303" pitchFamily="18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29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9E53E4-702B-40C5-9562-58227BCDC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15" y="636835"/>
            <a:ext cx="5946005" cy="212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8FABDE85-4594-4C1F-81CB-3B223D9F3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4961" y="3532513"/>
            <a:ext cx="4753129" cy="1663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E5B52A-C70A-4B85-BF53-CCDC96811470}"/>
              </a:ext>
            </a:extLst>
          </p:cNvPr>
          <p:cNvSpPr txBox="1"/>
          <p:nvPr/>
        </p:nvSpPr>
        <p:spPr>
          <a:xfrm>
            <a:off x="8594779" y="1697280"/>
            <a:ext cx="1105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FAQ Form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9ADBC3-3CD5-479D-9923-3EC7F3BC0088}"/>
              </a:ext>
            </a:extLst>
          </p:cNvPr>
          <p:cNvSpPr txBox="1"/>
          <p:nvPr/>
        </p:nvSpPr>
        <p:spPr>
          <a:xfrm>
            <a:off x="8355421" y="4280477"/>
            <a:ext cx="171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FAQ Notification</a:t>
            </a:r>
          </a:p>
        </p:txBody>
      </p:sp>
    </p:spTree>
    <p:extLst>
      <p:ext uri="{BB962C8B-B14F-4D97-AF65-F5344CB8AC3E}">
        <p14:creationId xmlns:p14="http://schemas.microsoft.com/office/powerpoint/2010/main" val="37422177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5F395-8A7B-4A59-9E3D-6360BB8F9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  <a:latin typeface="Elephant" panose="02020904090505020303" pitchFamily="18" charset="0"/>
              </a:rPr>
              <a:t>Session Storage </a:t>
            </a:r>
          </a:p>
          <a:p>
            <a:r>
              <a:rPr lang="en-US" sz="2000" dirty="0">
                <a:solidFill>
                  <a:srgbClr val="080808"/>
                </a:solidFill>
                <a:latin typeface="Elephant" panose="02020904090505020303" pitchFamily="18" charset="0"/>
              </a:rPr>
              <a:t>(Login Page)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1FABF-B0E5-40AF-BE9E-8E860E2D3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Website Functionalities</a:t>
            </a:r>
            <a:b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</a:br>
            <a: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(Toh Yan Xian)</a:t>
            </a:r>
            <a:endParaRPr lang="en-US" sz="3600" dirty="0">
              <a:solidFill>
                <a:srgbClr val="080808"/>
              </a:solidFill>
              <a:latin typeface="Elephant" panose="02020904090505020303" pitchFamily="18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59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3B5C96-A4CA-4AD8-8DB2-1065E4C5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4" y="2538826"/>
            <a:ext cx="9144001" cy="2518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72554F-CB45-4912-99E9-0BFD8CEBEAC9}"/>
              </a:ext>
            </a:extLst>
          </p:cNvPr>
          <p:cNvSpPr txBox="1"/>
          <p:nvPr/>
        </p:nvSpPr>
        <p:spPr>
          <a:xfrm>
            <a:off x="1206633" y="1147623"/>
            <a:ext cx="10812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When login to admin page, system will ask user to key in password</a:t>
            </a:r>
          </a:p>
        </p:txBody>
      </p:sp>
    </p:spTree>
    <p:extLst>
      <p:ext uri="{BB962C8B-B14F-4D97-AF65-F5344CB8AC3E}">
        <p14:creationId xmlns:p14="http://schemas.microsoft.com/office/powerpoint/2010/main" val="29159386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9B9FB7-F90F-4EF8-B85E-CB6F7DEAD9B4}"/>
              </a:ext>
            </a:extLst>
          </p:cNvPr>
          <p:cNvSpPr txBox="1"/>
          <p:nvPr/>
        </p:nvSpPr>
        <p:spPr>
          <a:xfrm>
            <a:off x="2569350" y="2710195"/>
            <a:ext cx="67378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1800" dirty="0"/>
              <a:t>When user keys in wrong password, an error message will pop up</a:t>
            </a:r>
            <a:endParaRPr lang="en-MY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5A67E5-89BC-443A-B46B-831593A4C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66" y="1702091"/>
            <a:ext cx="6413710" cy="1045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0B68A18E-57C0-490A-AFAA-7EB034D6C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058" y="3946659"/>
            <a:ext cx="7399221" cy="2354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C879FB-0A8F-4D42-A072-CB4F7BA135D2}"/>
              </a:ext>
            </a:extLst>
          </p:cNvPr>
          <p:cNvSpPr txBox="1"/>
          <p:nvPr/>
        </p:nvSpPr>
        <p:spPr>
          <a:xfrm>
            <a:off x="1947182" y="685958"/>
            <a:ext cx="7359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When user keys in correct password, session storage will store 1 and allow user to access admin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3299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2554F-CB45-4912-99E9-0BFD8CEBEAC9}"/>
              </a:ext>
            </a:extLst>
          </p:cNvPr>
          <p:cNvSpPr txBox="1"/>
          <p:nvPr/>
        </p:nvSpPr>
        <p:spPr>
          <a:xfrm>
            <a:off x="631596" y="1147623"/>
            <a:ext cx="113875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If user tries to go to admin page by typing URL, error message will pop up as 1 is not found in session storage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A148F9-341A-430D-9480-DF2163910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82" y="2794619"/>
            <a:ext cx="10774279" cy="2676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40529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2554F-CB45-4912-99E9-0BFD8CEBEAC9}"/>
              </a:ext>
            </a:extLst>
          </p:cNvPr>
          <p:cNvSpPr txBox="1"/>
          <p:nvPr/>
        </p:nvSpPr>
        <p:spPr>
          <a:xfrm>
            <a:off x="952110" y="902526"/>
            <a:ext cx="10812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Session storage when user keys in correct password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FBEB45-FC1B-493E-A6AC-677AE5B54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915" y="2720696"/>
            <a:ext cx="7105969" cy="1102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55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2B94D-04FB-4F5E-BC70-EEC8152F6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594" y="1973842"/>
            <a:ext cx="6096812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  <a:latin typeface="Elephant" panose="02020904090505020303" pitchFamily="18" charset="0"/>
              </a:rPr>
              <a:t>Website 1: Catalyst EDU</a:t>
            </a:r>
            <a:endParaRPr lang="en-US" sz="3600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55AA1CC-9487-4746-96C1-6C61F1D74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763" y="3741776"/>
            <a:ext cx="2204772" cy="220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7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5F395-8A7B-4A59-9E3D-6360BB8F9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  <a:latin typeface="Elephant" panose="02020904090505020303" pitchFamily="18" charset="0"/>
              </a:rPr>
              <a:t>Subscription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1FABF-B0E5-40AF-BE9E-8E860E2D3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Website Functionalities</a:t>
            </a:r>
            <a:b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</a:br>
            <a: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(Toh Yan Xian)</a:t>
            </a:r>
            <a:endParaRPr lang="en-US" sz="3600" dirty="0">
              <a:solidFill>
                <a:srgbClr val="080808"/>
              </a:solidFill>
              <a:latin typeface="Elephant" panose="02020904090505020303" pitchFamily="18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11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2554F-CB45-4912-99E9-0BFD8CEBEAC9}"/>
              </a:ext>
            </a:extLst>
          </p:cNvPr>
          <p:cNvSpPr txBox="1"/>
          <p:nvPr/>
        </p:nvSpPr>
        <p:spPr>
          <a:xfrm>
            <a:off x="904975" y="801207"/>
            <a:ext cx="108125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User can subscribe to the website so that they will receive notifications on update</a:t>
            </a:r>
            <a:endParaRPr lang="en-MY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F769B-1FB0-4681-BA8A-B8F68751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62" y="2458165"/>
            <a:ext cx="8767170" cy="2878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8031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2554F-CB45-4912-99E9-0BFD8CEBEAC9}"/>
              </a:ext>
            </a:extLst>
          </p:cNvPr>
          <p:cNvSpPr txBox="1"/>
          <p:nvPr/>
        </p:nvSpPr>
        <p:spPr>
          <a:xfrm>
            <a:off x="763573" y="362793"/>
            <a:ext cx="108125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user will then receive this email and their email will also be stored for future use (share updates).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8C1F94-8676-4090-9F1F-DB5C025D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658031"/>
            <a:ext cx="10515601" cy="2824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26718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5F395-8A7B-4A59-9E3D-6360BB8F9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  <a:latin typeface="Elephant" panose="02020904090505020303" pitchFamily="18" charset="0"/>
              </a:rPr>
              <a:t>Course Notification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1FABF-B0E5-40AF-BE9E-8E860E2D3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Website Functionalities</a:t>
            </a:r>
            <a:b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</a:br>
            <a: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(Toh Yan Xian)</a:t>
            </a:r>
            <a:endParaRPr lang="en-US" sz="3600" dirty="0">
              <a:solidFill>
                <a:srgbClr val="080808"/>
              </a:solidFill>
              <a:latin typeface="Elephant" panose="02020904090505020303" pitchFamily="18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42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D14F0-92ED-438A-AFED-E830DE88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85" y="3836799"/>
            <a:ext cx="7268147" cy="17543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/>
              <a:t>When the user first access the courses page, there will be a notification.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639A28-DA71-4F75-89F1-47AD143A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80" y="668257"/>
            <a:ext cx="5729818" cy="225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560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1FABF-B0E5-40AF-BE9E-8E860E2D3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9434" y="1552235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Demo</a:t>
            </a:r>
            <a:endParaRPr lang="en-US" sz="3600" dirty="0">
              <a:solidFill>
                <a:srgbClr val="080808"/>
              </a:solidFill>
              <a:latin typeface="Elephant" panose="02020904090505020303" pitchFamily="18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20D85A5A-7F2D-4943-8D0B-FE78FC908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27" y="3212946"/>
            <a:ext cx="2204772" cy="220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1FABF-B0E5-40AF-BE9E-8E860E2D3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733" y="1369838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SG" sz="3600" dirty="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Conclusion</a:t>
            </a:r>
            <a:endParaRPr lang="en-US" sz="3600" dirty="0">
              <a:solidFill>
                <a:srgbClr val="080808"/>
              </a:solidFill>
              <a:latin typeface="Elephant" panose="02020904090505020303" pitchFamily="18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899E184D-2F85-4291-AD8E-9B9C7FC50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890" y="3382180"/>
            <a:ext cx="2204772" cy="220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D6D57-3A9D-4023-8041-3648ED4FCB83}"/>
              </a:ext>
            </a:extLst>
          </p:cNvPr>
          <p:cNvSpPr txBox="1"/>
          <p:nvPr/>
        </p:nvSpPr>
        <p:spPr>
          <a:xfrm>
            <a:off x="867267" y="2483496"/>
            <a:ext cx="969075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Implemented notifications, firebase, session storage, </a:t>
            </a:r>
            <a:r>
              <a:rPr lang="en-US" sz="3200" dirty="0" err="1"/>
              <a:t>formbackend</a:t>
            </a:r>
            <a:r>
              <a:rPr lang="en-US" sz="3200" dirty="0"/>
              <a:t>, PWA into our website.</a:t>
            </a:r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Made a proper website with proper functionality and mobile responsive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156B6FC-BED4-4DA5-901E-AB01980E9939}"/>
              </a:ext>
            </a:extLst>
          </p:cNvPr>
          <p:cNvSpPr txBox="1">
            <a:spLocks/>
          </p:cNvSpPr>
          <p:nvPr/>
        </p:nvSpPr>
        <p:spPr>
          <a:xfrm>
            <a:off x="1312456" y="332777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3600">
                <a:solidFill>
                  <a:srgbClr val="080808"/>
                </a:solidFill>
                <a:latin typeface="Elephant" panose="02020904090505020303" pitchFamily="18" charset="0"/>
                <a:ea typeface="Adobe Gothic Std B" panose="020B0800000000000000" pitchFamily="34" charset="-128"/>
              </a:rPr>
              <a:t>Conclusion</a:t>
            </a:r>
            <a:endParaRPr lang="en-US" sz="3600" dirty="0">
              <a:solidFill>
                <a:srgbClr val="080808"/>
              </a:solidFill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70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2026B-B4AA-49BB-84B9-1B888021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9" y="2523241"/>
            <a:ext cx="3739341" cy="133083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Advantage 1:</a:t>
            </a:r>
            <a:r>
              <a:rPr lang="en-US" sz="4400" dirty="0"/>
              <a:t> Bilingual</a:t>
            </a:r>
            <a:endParaRPr lang="en-MY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17BEEB-5FBB-4538-9258-47FAE9D590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35850" y="1215603"/>
            <a:ext cx="6238461" cy="3218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18E4BE-5386-4B64-89AE-95AEE0552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849" y="4434194"/>
            <a:ext cx="2474845" cy="794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0415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2026B-B4AA-49BB-84B9-1B888021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9" y="2523241"/>
            <a:ext cx="3739341" cy="133083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Advantage 2: </a:t>
            </a:r>
            <a:r>
              <a:rPr lang="en-US" sz="4400" dirty="0"/>
              <a:t>Online Test</a:t>
            </a:r>
            <a:endParaRPr lang="en-MY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E0CEF-8FC4-4007-9019-10CEC23D35EF}"/>
              </a:ext>
            </a:extLst>
          </p:cNvPr>
          <p:cNvPicPr/>
          <p:nvPr/>
        </p:nvPicPr>
        <p:blipFill rotWithShape="1">
          <a:blip r:embed="rId2"/>
          <a:srcRect r="20636" b="24382"/>
          <a:stretch/>
        </p:blipFill>
        <p:spPr>
          <a:xfrm>
            <a:off x="4423644" y="1729120"/>
            <a:ext cx="7022655" cy="2687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678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858</Words>
  <Application>Microsoft Office PowerPoint</Application>
  <PresentationFormat>Widescreen</PresentationFormat>
  <Paragraphs>150</Paragraphs>
  <Slides>77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Adobe Gothic Std B</vt:lpstr>
      <vt:lpstr>Arial</vt:lpstr>
      <vt:lpstr>Calibri</vt:lpstr>
      <vt:lpstr>Calibri Light</vt:lpstr>
      <vt:lpstr>Elephant</vt:lpstr>
      <vt:lpstr>Office Theme</vt:lpstr>
      <vt:lpstr>A Website for Tuition Centre  Group Name: Lucas </vt:lpstr>
      <vt:lpstr>Group Members</vt:lpstr>
      <vt:lpstr>Introduction </vt:lpstr>
      <vt:lpstr>Introduction</vt:lpstr>
      <vt:lpstr>Introduction</vt:lpstr>
      <vt:lpstr>Literature Review </vt:lpstr>
      <vt:lpstr>Website 1: Catalyst EDU</vt:lpstr>
      <vt:lpstr>Advantage 1: Bilingual</vt:lpstr>
      <vt:lpstr>Advantage 2: Online Test</vt:lpstr>
      <vt:lpstr>Advantage 3: Back-to-top button</vt:lpstr>
      <vt:lpstr>Disadvantage 1: No timetable   Disadvantage 2: Small text on navigation bar</vt:lpstr>
      <vt:lpstr>Limitation:  Lack of shop feature </vt:lpstr>
      <vt:lpstr>Website 2: AI Tuition</vt:lpstr>
      <vt:lpstr>Advantage 1: Class Schedule List</vt:lpstr>
      <vt:lpstr>Advantage 2: Announcement Page</vt:lpstr>
      <vt:lpstr>Disadvantage 1: No text when hover above icon   Disadvantage 2: Important links located in the middle of About Us page</vt:lpstr>
      <vt:lpstr>Limitation:  No separate navigation bar for important links </vt:lpstr>
      <vt:lpstr>Website 3: VBest</vt:lpstr>
      <vt:lpstr>Advantage 1: Programs sorted neatly in single element of navigation bar</vt:lpstr>
      <vt:lpstr>Advantage 2: Online Assessment</vt:lpstr>
      <vt:lpstr>Advantage 3: Rating and Review Feature</vt:lpstr>
      <vt:lpstr>Disadvantage 1: Lengthy paragraphs that bores the user   Disadvantage 2: Day and time of class not shown </vt:lpstr>
      <vt:lpstr>Limitation:  User unable to register class on website  </vt:lpstr>
      <vt:lpstr>Advantages of Our Website</vt:lpstr>
      <vt:lpstr>Advantage 1: Timetable Feature</vt:lpstr>
      <vt:lpstr>Advantage 2: Shows popular classes among students</vt:lpstr>
      <vt:lpstr>Technologies Used</vt:lpstr>
      <vt:lpstr>Firebase</vt:lpstr>
      <vt:lpstr>Formbackend</vt:lpstr>
      <vt:lpstr>Design</vt:lpstr>
      <vt:lpstr>WireFrame-index.html</vt:lpstr>
      <vt:lpstr>WireFrame-about.html</vt:lpstr>
      <vt:lpstr>WireFrame-courses.html</vt:lpstr>
      <vt:lpstr>WireFrame-courses-details-xxx.html</vt:lpstr>
      <vt:lpstr>WireFrame-courses-details-xxx-yyy.html</vt:lpstr>
      <vt:lpstr>WireFrame-trainers.html</vt:lpstr>
      <vt:lpstr>WireFrame-halloffame.html</vt:lpstr>
      <vt:lpstr>WireFrame-faq.html</vt:lpstr>
      <vt:lpstr>WireFrame-adminlogin.html</vt:lpstr>
      <vt:lpstr>WireFrame-admin.html</vt:lpstr>
      <vt:lpstr>WireFrame-register.html</vt:lpstr>
      <vt:lpstr>PowerPoint Presentation</vt:lpstr>
      <vt:lpstr>Website Functionalities (Tham Ying Han)</vt:lpstr>
      <vt:lpstr>PowerPoint Presentation</vt:lpstr>
      <vt:lpstr>PowerPoint Presentation</vt:lpstr>
      <vt:lpstr>Website Functionalities (Tham Ying Han)</vt:lpstr>
      <vt:lpstr>PowerPoint Presentation</vt:lpstr>
      <vt:lpstr>Website Functionalities (Tham Ying Han)</vt:lpstr>
      <vt:lpstr>PowerPoint Presentation</vt:lpstr>
      <vt:lpstr>PowerPoint Presentation</vt:lpstr>
      <vt:lpstr>PowerPoint Presentation</vt:lpstr>
      <vt:lpstr>PowerPoint Presentation</vt:lpstr>
      <vt:lpstr>Website Functionalities (Lee Jian Zhen)</vt:lpstr>
      <vt:lpstr>Store question asked inside Firebase</vt:lpstr>
      <vt:lpstr>Store registration information inside Firebase</vt:lpstr>
      <vt:lpstr>Store comments from user inside Firebase</vt:lpstr>
      <vt:lpstr>Website Functionalities (Lee Jian Zhen)</vt:lpstr>
      <vt:lpstr>Pop up message while successfully registered</vt:lpstr>
      <vt:lpstr>Website Functionalities (Pang Chin Wei)</vt:lpstr>
      <vt:lpstr>Admin Page (Message Section)</vt:lpstr>
      <vt:lpstr>Admin Page (Registration Section)</vt:lpstr>
      <vt:lpstr>Comments Section</vt:lpstr>
      <vt:lpstr>Website Functionalities (Pang Chin Wei)</vt:lpstr>
      <vt:lpstr>PowerPoint Presentation</vt:lpstr>
      <vt:lpstr>Website Functionalities (Toh Yan Xian)</vt:lpstr>
      <vt:lpstr>PowerPoint Presentation</vt:lpstr>
      <vt:lpstr>PowerPoint Presentation</vt:lpstr>
      <vt:lpstr>PowerPoint Presentation</vt:lpstr>
      <vt:lpstr>PowerPoint Presentation</vt:lpstr>
      <vt:lpstr>Website Functionalities (Toh Yan Xian)</vt:lpstr>
      <vt:lpstr>PowerPoint Presentation</vt:lpstr>
      <vt:lpstr>PowerPoint Presentation</vt:lpstr>
      <vt:lpstr>Website Functionalities (Toh Yan Xian)</vt:lpstr>
      <vt:lpstr>When the user first access the courses page, there will be a notification.</vt:lpstr>
      <vt:lpstr>Demo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</dc:title>
  <dc:creator>PANG CHIN WEI</dc:creator>
  <cp:lastModifiedBy>PANG CHIN WEI</cp:lastModifiedBy>
  <cp:revision>24</cp:revision>
  <dcterms:created xsi:type="dcterms:W3CDTF">2021-09-02T05:55:38Z</dcterms:created>
  <dcterms:modified xsi:type="dcterms:W3CDTF">2021-09-05T09:30:14Z</dcterms:modified>
</cp:coreProperties>
</file>